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handoutMasterIdLst>
    <p:handoutMasterId r:id="rId48"/>
  </p:handoutMasterIdLst>
  <p:sldIdLst>
    <p:sldId id="256" r:id="rId2"/>
    <p:sldId id="424" r:id="rId3"/>
    <p:sldId id="466" r:id="rId4"/>
    <p:sldId id="444" r:id="rId5"/>
    <p:sldId id="445" r:id="rId6"/>
    <p:sldId id="409" r:id="rId7"/>
    <p:sldId id="447" r:id="rId8"/>
    <p:sldId id="335" r:id="rId9"/>
    <p:sldId id="405" r:id="rId10"/>
    <p:sldId id="363" r:id="rId11"/>
    <p:sldId id="564" r:id="rId12"/>
    <p:sldId id="342" r:id="rId13"/>
    <p:sldId id="391" r:id="rId14"/>
    <p:sldId id="565" r:id="rId15"/>
    <p:sldId id="344" r:id="rId16"/>
    <p:sldId id="566" r:id="rId17"/>
    <p:sldId id="392" r:id="rId18"/>
    <p:sldId id="411" r:id="rId19"/>
    <p:sldId id="450" r:id="rId20"/>
    <p:sldId id="413" r:id="rId21"/>
    <p:sldId id="258" r:id="rId22"/>
    <p:sldId id="415" r:id="rId23"/>
    <p:sldId id="417" r:id="rId24"/>
    <p:sldId id="422" r:id="rId25"/>
    <p:sldId id="423" r:id="rId26"/>
    <p:sldId id="425" r:id="rId27"/>
    <p:sldId id="426" r:id="rId28"/>
    <p:sldId id="427" r:id="rId29"/>
    <p:sldId id="429" r:id="rId30"/>
    <p:sldId id="561" r:id="rId31"/>
    <p:sldId id="434" r:id="rId32"/>
    <p:sldId id="454" r:id="rId33"/>
    <p:sldId id="460" r:id="rId34"/>
    <p:sldId id="461" r:id="rId35"/>
    <p:sldId id="462" r:id="rId36"/>
    <p:sldId id="463" r:id="rId37"/>
    <p:sldId id="464" r:id="rId38"/>
    <p:sldId id="465" r:id="rId39"/>
    <p:sldId id="442" r:id="rId40"/>
    <p:sldId id="567" r:id="rId41"/>
    <p:sldId id="345" r:id="rId42"/>
    <p:sldId id="451" r:id="rId43"/>
    <p:sldId id="562" r:id="rId44"/>
    <p:sldId id="563" r:id="rId45"/>
    <p:sldId id="44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3"/>
    <p:restoredTop sz="88231"/>
  </p:normalViewPr>
  <p:slideViewPr>
    <p:cSldViewPr snapToGrid="0" snapToObjects="1">
      <p:cViewPr varScale="1">
        <p:scale>
          <a:sx n="112" d="100"/>
          <a:sy n="112" d="100"/>
        </p:scale>
        <p:origin x="1264" y="192"/>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11/4/21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11/4/21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r>
              <a:rPr lang="en-US" i="0" baseline="0" dirty="0"/>
              <a:t>You can see that we give it a ** data frame, in this case, our </a:t>
            </a:r>
            <a:r>
              <a:rPr lang="en-US" b="1" i="0" baseline="0" dirty="0" err="1"/>
              <a:t>covid_testing</a:t>
            </a:r>
            <a:r>
              <a:rPr lang="en-US" i="0" baseline="0" dirty="0"/>
              <a:t> data</a:t>
            </a:r>
          </a:p>
          <a:p>
            <a:r>
              <a:rPr lang="en-US" i="0" baseline="0" dirty="0"/>
              <a:t>We specify the ** type of plot, or “</a:t>
            </a:r>
            <a:r>
              <a:rPr lang="en-US" b="1" i="0" baseline="0" dirty="0" err="1"/>
              <a:t>geom</a:t>
            </a:r>
            <a:r>
              <a:rPr lang="en-US" i="0" baseline="0" dirty="0"/>
              <a:t>”, in this case, a </a:t>
            </a:r>
            <a:r>
              <a:rPr lang="en-US" b="1" i="0" baseline="0" dirty="0"/>
              <a:t>histogram</a:t>
            </a:r>
          </a:p>
          <a:p>
            <a:r>
              <a:rPr lang="en-US" i="0" baseline="0" dirty="0"/>
              <a:t>And we specify an **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in a bin.</a:t>
            </a:r>
          </a:p>
          <a:p>
            <a:endParaRPr lang="en-US" b="0" i="0" baseline="0" dirty="0"/>
          </a:p>
          <a:p>
            <a:r>
              <a:rPr lang="en-US" i="0" baseline="0" dirty="0"/>
              <a:t>A few more details to note: you always start a plot by calling the ** </a:t>
            </a:r>
            <a:r>
              <a:rPr lang="en-US" b="1" i="0" baseline="0" dirty="0" err="1"/>
              <a:t>ggplot</a:t>
            </a:r>
            <a:r>
              <a:rPr lang="en-US" i="0" baseline="0" dirty="0"/>
              <a:t>() function;</a:t>
            </a:r>
          </a:p>
          <a:p>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 sign which you usually put at the end of the line, followed by a newline;</a:t>
            </a:r>
          </a:p>
          <a:p>
            <a:r>
              <a:rPr lang="en-US" i="0" baseline="0" dirty="0"/>
              <a:t>and the mappings need to go inside the ** </a:t>
            </a:r>
            <a:r>
              <a:rPr lang="en-US" b="1" i="0" baseline="0" dirty="0" err="1"/>
              <a:t>aes</a:t>
            </a:r>
            <a:r>
              <a:rPr lang="en-US" b="1" i="0" baseline="0" dirty="0"/>
              <a:t>() </a:t>
            </a:r>
            <a:r>
              <a:rPr lang="en-US" i="0" baseline="0" dirty="0"/>
              <a:t>function. “AES” is for “aesthetic mapping”.</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break this down to build up to a more general template. Here’s a preview of that template, and we’ll spend the next 15 minutes or so exploring it.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with the code written in </a:t>
            </a:r>
            <a:r>
              <a:rPr lang="en-US" b="1" dirty="0"/>
              <a:t>black</a:t>
            </a:r>
            <a:r>
              <a:rPr lang="en-US" dirty="0"/>
              <a:t> – black is constant part - and fill in the details written in </a:t>
            </a:r>
            <a:r>
              <a:rPr lang="en-US" b="1" dirty="0"/>
              <a:t>blue</a:t>
            </a:r>
            <a:r>
              <a:rPr lang="en-US" dirty="0"/>
              <a:t>. To fill in the details, you need to do 3 things:</a:t>
            </a:r>
            <a:br>
              <a:rPr lang="en-US" b="0" i="0" baseline="0" dirty="0"/>
            </a:br>
            <a:br>
              <a:rPr lang="en-US" b="0" i="0" baseline="0" dirty="0"/>
            </a:br>
            <a:r>
              <a:rPr lang="en-US" b="0" i="0" baseline="0" dirty="0"/>
              <a:t>** </a:t>
            </a:r>
            <a:r>
              <a:rPr lang="en-US" b="0" baseline="0" dirty="0"/>
              <a:t>Pick a tidy data frame (this contains the data you want to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Pick a </a:t>
            </a:r>
            <a:r>
              <a:rPr lang="en-US" b="0" baseline="0" dirty="0" err="1"/>
              <a:t>geom</a:t>
            </a:r>
            <a:r>
              <a:rPr lang="en-US" b="0" baseline="0" dirty="0"/>
              <a:t> function (this is the type of plot you want to make),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Write aesthetic mappings (and we’ll go over what that means)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4223681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The first detail you need to define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r>
              <a:rPr lang="en-US" dirty="0"/>
              <a:t>A data set is tidy if: ** each variable is in its own column;</a:t>
            </a:r>
          </a:p>
          <a:p>
            <a:r>
              <a:rPr lang="en-US" dirty="0"/>
              <a:t>** Each observation is in its own row, and</a:t>
            </a:r>
          </a:p>
          <a:p>
            <a:r>
              <a:rPr lang="en-US" dirty="0"/>
              <a:t>** Each value is in its own cell.</a:t>
            </a:r>
          </a:p>
          <a:p>
            <a:pPr marL="171450" indent="-171450">
              <a:buFont typeface="Arial" panose="020B0604020202020204" pitchFamily="34" charset="0"/>
              <a:buChar char="•"/>
            </a:pPr>
            <a:endParaRPr lang="en-US" dirty="0"/>
          </a:p>
          <a:p>
            <a:r>
              <a:rPr lang="en-US" dirty="0"/>
              <a:t>The opposite of “tidy” is often called “messy.” And often times much of the data analysis work is to convert “messy” data into “tidy data.” But for now, fortunately for us, the </a:t>
            </a:r>
            <a:r>
              <a:rPr lang="en-US" dirty="0" err="1"/>
              <a:t>covid_testing</a:t>
            </a:r>
            <a:r>
              <a:rPr lang="en-US" dirty="0"/>
              <a:t> data set is tidy already. </a:t>
            </a:r>
          </a:p>
          <a:p>
            <a:endParaRPr lang="en-US" dirty="0"/>
          </a:p>
          <a:p>
            <a:r>
              <a:rPr lang="en-US" dirty="0"/>
              <a:t>We’re going to revisit the concept of “tidy data” tomorrow. </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the six </a:t>
            </a:r>
            <a:r>
              <a:rPr lang="en-US" baseline="0" dirty="0" err="1"/>
              <a:t>geom</a:t>
            </a:r>
            <a:r>
              <a:rPr lang="en-US" baseline="0" dirty="0"/>
              <a:t> functions that I think are the most useful for visualizing clinical data. You can make histograms, bar graphs, scatter plots, dot plots, boxplots, and line graphs. There are many more </a:t>
            </a:r>
            <a:r>
              <a:rPr lang="en-US" baseline="0" dirty="0" err="1"/>
              <a:t>geom</a:t>
            </a:r>
            <a:r>
              <a:rPr lang="en-US" baseline="0" dirty="0"/>
              <a:t> functions available, but you are going to get a lot of mileage by just knowing about these ones here.</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An aesthetic mapping relates the columns of a data frame to things like axes or colors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something that you can </a:t>
            </a:r>
            <a:r>
              <a:rPr lang="en-US" i="1" dirty="0"/>
              <a:t>see </a:t>
            </a:r>
            <a:r>
              <a:rPr lang="en-US" dirty="0"/>
              <a:t>about a </a:t>
            </a:r>
            <a:r>
              <a:rPr lang="en-US" i="1" dirty="0"/>
              <a:t>data element </a:t>
            </a:r>
            <a:r>
              <a:rPr lang="en-US" dirty="0"/>
              <a:t>on a graphic, such as its position on an x/y grid, but also other features such as for example its color.</a:t>
            </a:r>
          </a:p>
          <a:p>
            <a:endParaRPr lang="en-US" dirty="0"/>
          </a:p>
          <a:p>
            <a:r>
              <a:rPr lang="en-US" dirty="0"/>
              <a:t>An </a:t>
            </a:r>
            <a:r>
              <a:rPr lang="en-US" b="1" dirty="0"/>
              <a:t>aesthetic mapping </a:t>
            </a:r>
            <a:r>
              <a:rPr lang="en-US" dirty="0"/>
              <a:t>is a rule that tells </a:t>
            </a:r>
            <a:r>
              <a:rPr lang="en-US" dirty="0" err="1"/>
              <a:t>ggplot</a:t>
            </a:r>
            <a:r>
              <a:rPr lang="en-US" dirty="0"/>
              <a:t> how to draw the data from a specific column of the data set on the plot.</a:t>
            </a:r>
          </a:p>
          <a:p>
            <a:endParaRPr lang="en-US" dirty="0"/>
          </a:p>
          <a:p>
            <a:r>
              <a:rPr lang="en-US" dirty="0"/>
              <a:t>For example: consider this data frame with 3 columns: a, b, and c; and this x/y grid.</a:t>
            </a:r>
          </a:p>
          <a:p>
            <a:endParaRPr lang="en-US" dirty="0"/>
          </a:p>
          <a:p>
            <a:r>
              <a:rPr lang="en-US" dirty="0"/>
              <a:t>The aesthetic mapping above defines that the ** </a:t>
            </a:r>
            <a:r>
              <a:rPr lang="en-US" b="1" dirty="0"/>
              <a:t>x</a:t>
            </a:r>
            <a:r>
              <a:rPr lang="en-US" dirty="0"/>
              <a:t> axis position of each marking should be derived from the "</a:t>
            </a:r>
            <a:r>
              <a:rPr lang="en-US" b="1" dirty="0"/>
              <a:t>a</a:t>
            </a:r>
            <a:r>
              <a:rPr lang="en-US" dirty="0"/>
              <a:t>" column'</a:t>
            </a:r>
          </a:p>
          <a:p>
            <a:r>
              <a:rPr lang="en-US" dirty="0"/>
              <a:t>The ** </a:t>
            </a:r>
            <a:r>
              <a:rPr lang="en-US" b="1" dirty="0"/>
              <a:t>y</a:t>
            </a:r>
            <a:r>
              <a:rPr lang="en-US" dirty="0"/>
              <a:t> axis position from the "</a:t>
            </a:r>
            <a:r>
              <a:rPr lang="en-US" b="1" dirty="0"/>
              <a:t>b</a:t>
            </a:r>
            <a:r>
              <a:rPr lang="en-US" dirty="0"/>
              <a:t>" column</a:t>
            </a:r>
          </a:p>
          <a:p>
            <a:r>
              <a:rPr lang="en-US" dirty="0"/>
              <a:t>And that the ** </a:t>
            </a:r>
            <a:r>
              <a:rPr lang="en-US" b="1" dirty="0"/>
              <a:t>color </a:t>
            </a:r>
            <a:r>
              <a:rPr lang="en-US" dirty="0"/>
              <a:t>should come from the "</a:t>
            </a:r>
            <a:r>
              <a:rPr lang="en-US" b="1" dirty="0"/>
              <a:t>c</a:t>
            </a:r>
            <a:r>
              <a:rPr lang="en-US" dirty="0"/>
              <a:t>" column. </a:t>
            </a:r>
          </a:p>
          <a:p>
            <a:r>
              <a:rPr lang="en-US" dirty="0"/>
              <a:t>As a result, you get the following ** graph, which visually encodes all the information from those 3 columns in the data frame. (R automatically figures out reasonable axis limits and a color scale, but you can fine tune this manually.)</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y/x position and color are the most common aesthetics you will use. If you want to plot more than 3 variables at a time, you can also use shape or size, and for line graphs, you can use line width or line type such as solid or scattered as aesthetics.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thing to notice is that things like axis labels, labels, fonts, and annotations aren’t considered aesthetics. This is because they don’t have a relationship with each individual data point in a data set. So when we talk about aesthetics we strictly talk about graphical features that encode specific features of a data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Picking the best aesthetics for your graph is as much an art as it is a science. At the end of this session, I’ll have a recommendation for a reference that is a great introduction to this topic if you’re interested.</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min</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graph, or in </a:t>
            </a:r>
            <a:r>
              <a:rPr lang="en-US" b="0" dirty="0" err="1"/>
              <a:t>ggplot</a:t>
            </a:r>
            <a:r>
              <a:rPr lang="en-US" b="0" dirty="0"/>
              <a:t> jargon, the </a:t>
            </a:r>
            <a:r>
              <a:rPr lang="en-US" b="1" dirty="0"/>
              <a:t>geometric object</a:t>
            </a:r>
            <a:r>
              <a:rPr lang="en-US" b="0" dirty="0"/>
              <a:t> used to represent the data, hence the term “</a:t>
            </a:r>
            <a:r>
              <a:rPr lang="en-US" b="0" dirty="0" err="1"/>
              <a:t>geom</a:t>
            </a:r>
            <a:r>
              <a:rPr lang="en-US" b="0"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row represents a single COVID19 lab test that was run at the Children’s Hospital of Philadelphia. This is actually a completely synthetic dataset in which none of the entries are actual patient data but it’s modeled to represent the underlying pattern of testing that was done at CHOP since the beginning of the pandemic. </a:t>
            </a:r>
          </a:p>
          <a:p>
            <a:endParaRPr lang="en-US" dirty="0"/>
          </a:p>
          <a:p>
            <a:r>
              <a:rPr lang="en-US" dirty="0"/>
              <a:t>The </a:t>
            </a:r>
            <a:r>
              <a:rPr lang="en-US" b="1" dirty="0" err="1"/>
              <a:t>pan_day</a:t>
            </a:r>
            <a:r>
              <a:rPr lang="en-US" b="1" dirty="0"/>
              <a:t> </a:t>
            </a:r>
            <a:r>
              <a:rPr lang="en-US" dirty="0"/>
              <a:t>column represents the day of testing, starting with 0 at the beginning of the pandemic which was sometime in late February of 2020. So by just glancing at the first couple rows you can see a few things right away: there was only one test on the 4</a:t>
            </a:r>
            <a:r>
              <a:rPr lang="en-US" baseline="30000" dirty="0"/>
              <a:t>th</a:t>
            </a:r>
            <a:r>
              <a:rPr lang="en-US" dirty="0"/>
              <a:t> day, then 2 on the 7</a:t>
            </a:r>
            <a:r>
              <a:rPr lang="en-US" baseline="30000" dirty="0"/>
              <a:t>th</a:t>
            </a:r>
            <a:r>
              <a:rPr lang="en-US" dirty="0"/>
              <a:t>, 3 on the 8</a:t>
            </a:r>
            <a:r>
              <a:rPr lang="en-US" baseline="30000" dirty="0"/>
              <a:t>th</a:t>
            </a:r>
            <a:r>
              <a:rPr lang="en-US" dirty="0"/>
              <a:t>, and even more on the 9</a:t>
            </a:r>
            <a:r>
              <a:rPr lang="en-US" baseline="30000" dirty="0"/>
              <a:t>th</a:t>
            </a:r>
            <a:r>
              <a:rPr lang="en-US" dirty="0"/>
              <a:t> … so it seems that there is a gradual ramp up in testing. Also, of you look at the </a:t>
            </a:r>
            <a:r>
              <a:rPr lang="en-US" b="1" dirty="0"/>
              <a:t>result </a:t>
            </a:r>
            <a:r>
              <a:rPr lang="en-US" b="0" dirty="0"/>
              <a:t>column you can see that all tests early on were negative.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5850179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scratched the surface of what you can do with </a:t>
            </a:r>
            <a:r>
              <a:rPr lang="en-US" dirty="0" err="1"/>
              <a:t>ggplots</a:t>
            </a:r>
            <a:r>
              <a:rPr lang="en-US" dirty="0"/>
              <a:t>, especially when you combine them with data wrangling tools that you’ll learn about tomorrow.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facet your plot, breaking it into sub-plots by another variable, for example type of patient.</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345069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there is one resource that I would recommend above all else to continue learning about </a:t>
            </a:r>
            <a:r>
              <a:rPr lang="en-US" baseline="0" dirty="0" err="1"/>
              <a:t>ggplot</a:t>
            </a:r>
            <a:r>
              <a:rPr lang="en-US" baseline="0" dirty="0"/>
              <a:t>, the </a:t>
            </a:r>
            <a:r>
              <a:rPr lang="en-US" baseline="0" dirty="0" err="1"/>
              <a:t>tidyverse</a:t>
            </a:r>
            <a:r>
              <a:rPr lang="en-US" baseline="0" dirty="0"/>
              <a:t>, and data analysis in general, it’s the R for Data Science book by Hadley Wickham and Garrett </a:t>
            </a:r>
            <a:r>
              <a:rPr lang="en-US" baseline="0" dirty="0" err="1"/>
              <a:t>Grolemund</a:t>
            </a:r>
            <a:r>
              <a:rPr lang="en-US" baseline="0" dirty="0"/>
              <a:t>. This book is available for free at the website linked above, it’s very readable and has tons of exercises. A solutions manual is available online for free as well.</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9560335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Visualization Cheat</a:t>
            </a:r>
            <a:r>
              <a:rPr lang="en-US" baseline="0" dirty="0"/>
              <a:t> Sheet which is linked above is great to have on hand as you’re exploring your data with </a:t>
            </a:r>
            <a:r>
              <a:rPr lang="en-US" baseline="0" dirty="0" err="1"/>
              <a:t>ggplot</a:t>
            </a:r>
            <a:r>
              <a:rPr lang="en-US" baseline="0" dirty="0"/>
              <a:t>. </a:t>
            </a:r>
          </a:p>
          <a:p>
            <a:endParaRPr lang="en-US" baseline="0" dirty="0"/>
          </a:p>
          <a:p>
            <a:r>
              <a:rPr lang="en-US" baseline="0" dirty="0"/>
              <a:t>Right here on the left side it reviews the basic template for building any plot, which I went over. And in the main section, it covers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2751286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this free online </a:t>
            </a:r>
            <a:r>
              <a:rPr lang="en-US" dirty="0" err="1"/>
              <a:t>ebook</a:t>
            </a:r>
            <a:r>
              <a:rPr lang="en-US" dirty="0"/>
              <a:t>, Fundamentals of Data Visualizations by Claus Wilke. </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3080097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survminer</a:t>
            </a:r>
            <a:r>
              <a:rPr lang="en-US" baseline="0" dirty="0"/>
              <a:t> package extends </a:t>
            </a:r>
            <a:r>
              <a:rPr lang="en-US" baseline="0" dirty="0" err="1"/>
              <a:t>ggplot</a:t>
            </a:r>
            <a:r>
              <a:rPr lang="en-US" baseline="0" dirty="0"/>
              <a:t> to make it straightforward to create publication-quality survival curves and risk tables. </a:t>
            </a:r>
          </a:p>
        </p:txBody>
      </p:sp>
      <p:sp>
        <p:nvSpPr>
          <p:cNvPr id="4" name="Slide Number Placeholder 3"/>
          <p:cNvSpPr>
            <a:spLocks noGrp="1"/>
          </p:cNvSpPr>
          <p:nvPr>
            <p:ph type="sldNum" sz="quarter" idx="10"/>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gt</a:t>
            </a:r>
            <a:r>
              <a:rPr lang="en-US" dirty="0"/>
              <a:t> package provides a grammar create </a:t>
            </a:r>
            <a:r>
              <a:rPr lang="en-US" i="1" dirty="0"/>
              <a:t>display tables</a:t>
            </a:r>
            <a:r>
              <a:rPr lang="en-US" i="0" dirty="0"/>
              <a:t>, i.e. tables that you might want to show in a publication or on a summary report. The </a:t>
            </a:r>
            <a:r>
              <a:rPr lang="en-US" i="0" dirty="0" err="1"/>
              <a:t>gtsummary</a:t>
            </a:r>
            <a:r>
              <a:rPr lang="en-US" i="0" dirty="0"/>
              <a:t> package is very handy to generate publication-ready tables from a tidy data frame.</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a:t>
            </a:r>
          </a:p>
          <a:p>
            <a:endParaRPr lang="en-US" dirty="0"/>
          </a:p>
          <a:p>
            <a:pPr marL="171450" indent="-171450">
              <a:buFontTx/>
              <a:buChar char="-"/>
            </a:pPr>
            <a:r>
              <a:rPr lang="en-US" dirty="0"/>
              <a:t>we went over the template to start creating any type of plot</a:t>
            </a:r>
          </a:p>
          <a:p>
            <a:pPr marL="171450" indent="-171450">
              <a:buFontTx/>
              <a:buChar char="-"/>
            </a:pPr>
            <a:r>
              <a:rPr lang="en-US" dirty="0"/>
              <a:t>We looked at how “aesthetic mappings” control how data columns are represented on a plot</a:t>
            </a:r>
          </a:p>
          <a:p>
            <a:pPr marL="171450" indent="-171450">
              <a:buFontTx/>
              <a:buChar char="-"/>
            </a:pPr>
            <a:r>
              <a:rPr lang="en-US" dirty="0"/>
              <a:t>We looked at how ”</a:t>
            </a:r>
            <a:r>
              <a:rPr lang="en-US" dirty="0" err="1"/>
              <a:t>geom</a:t>
            </a:r>
            <a:r>
              <a:rPr lang="en-US" dirty="0"/>
              <a:t> functions” control what kind of plot gets made,</a:t>
            </a:r>
          </a:p>
          <a:p>
            <a:pPr marL="171450" indent="-171450">
              <a:buFontTx/>
              <a:buChar char="-"/>
            </a:pPr>
            <a:r>
              <a:rPr lang="en-US" dirty="0"/>
              <a:t>And we looked at how you can combine multiple layers of </a:t>
            </a:r>
            <a:r>
              <a:rPr lang="en-US" dirty="0" err="1"/>
              <a:t>geom</a:t>
            </a:r>
            <a:r>
              <a:rPr lang="en-US" dirty="0"/>
              <a:t> functions with other </a:t>
            </a:r>
            <a:r>
              <a:rPr lang="en-US" dirty="0" err="1"/>
              <a:t>ggplot</a:t>
            </a:r>
            <a:r>
              <a:rPr lang="en-US" dirty="0"/>
              <a:t> functions to create complex and fine-tuned plots</a:t>
            </a:r>
          </a:p>
          <a:p>
            <a:pPr marL="171450" indent="-171450">
              <a:buFontTx/>
              <a:buChar char="-"/>
            </a:pPr>
            <a:endParaRPr lang="en-US" dirty="0"/>
          </a:p>
          <a:p>
            <a:pPr marL="171450" indent="-171450">
              <a:buFontTx/>
              <a:buChar char="-"/>
            </a:pPr>
            <a:endParaRPr lang="en-US" dirty="0"/>
          </a:p>
          <a:p>
            <a:pPr marL="0" indent="0" algn="l">
              <a:buFontTx/>
              <a:buNone/>
            </a:pPr>
            <a:r>
              <a:rPr lang="en-US" dirty="0"/>
              <a:t>And I’ll be hanging around until at least the top of the hour, happy to answer questions about R, reproducible reporting, and data viz. Feel free to turn on the camera, unmute yourself, and ask a question!</a:t>
            </a:r>
          </a:p>
        </p:txBody>
      </p:sp>
      <p:sp>
        <p:nvSpPr>
          <p:cNvPr id="4" name="Slide Number Placeholder 3"/>
          <p:cNvSpPr>
            <a:spLocks noGrp="1"/>
          </p:cNvSpPr>
          <p:nvPr>
            <p:ph type="sldNum" sz="quarter" idx="10"/>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2161932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a:p>
            <a:endParaRPr lang="en-US" dirty="0"/>
          </a:p>
          <a:p>
            <a:r>
              <a:rPr lang="en-US" dirty="0"/>
              <a:t>(Show people the console)</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you might have gotten this message here in firetruck red. </a:t>
            </a:r>
          </a:p>
          <a:p>
            <a:endParaRPr lang="en-US" i="0" dirty="0"/>
          </a:p>
          <a:p>
            <a:r>
              <a:rPr lang="en-US" i="0" dirty="0"/>
              <a:t>- And often times,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really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just plain wrong. If you don’t visualize the data you’re probably missing important information. That's why in data science, people say that visualization is one of the two main engines of knowledge generation (the other one is modeling). Being able to visualize data </a:t>
            </a:r>
            <a:r>
              <a:rPr lang="en-US" b="1" i="0" dirty="0"/>
              <a:t>quickly </a:t>
            </a:r>
            <a:r>
              <a:rPr lang="en-US" i="0" dirty="0"/>
              <a:t>is a critical skill for efficient data analysis</a:t>
            </a:r>
            <a:r>
              <a:rPr lang="en-US" i="0"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professional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you can definitely use </a:t>
            </a:r>
            <a:r>
              <a:rPr lang="en-US" sz="1200" b="0" i="0" kern="1200" baseline="0" dirty="0" err="1">
                <a:solidFill>
                  <a:schemeClr val="tx1"/>
                </a:solidFill>
                <a:effectLst/>
                <a:latin typeface="+mn-lt"/>
                <a:ea typeface="+mn-ea"/>
                <a:cs typeface="+mn-cs"/>
              </a:rPr>
              <a:t>ggplots</a:t>
            </a:r>
            <a:r>
              <a:rPr lang="en-US" sz="1200" b="0" i="0" kern="1200" baseline="0" dirty="0">
                <a:solidFill>
                  <a:schemeClr val="tx1"/>
                </a:solidFill>
                <a:effectLst/>
                <a:latin typeface="+mn-lt"/>
                <a:ea typeface="+mn-ea"/>
                <a:cs typeface="+mn-cs"/>
              </a:rPr>
              <a:t> for publications.</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41465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2E1D388-B472-6046-B154-569292261B7E}"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685EBE-DA27-B84B-A81F-8C510C8043B1}"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46B16-11D8-4B41-854B-DDC6933AE681}"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B119B1-8320-D846-BA24-FAEE71B29D61}"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AE8731-69FE-E347-8E87-0F36D3E07641}"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2943E0-F594-E747-B1E6-E4C71350E84F}"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244E2D-2F29-A442-AB1D-FA9E89E9230B}"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4BDC64-F64D-544E-BE0C-36D216477DB0}"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F2137-F4BA-4E47-9142-CCAD1267AC88}"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BB8074-D33B-484B-9F27-1E045D292073}"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0A1BC5-38DD-FA4A-8CF6-36A0666443FD}"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51095E-555D-7C4B-A447-62F5E9EF6A64}"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A207E1-EFD5-CA42-9569-4A8F6DDF4FAE}"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1C0B7-0431-6C43-94F8-A12F64EAD759}"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2CF60-F187-7C4E-9F69-10F0FD10D0A7}"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177F9D3-08BC-1246-804D-1064B9F0375A}" type="datetime1">
              <a:rPr lang="en-US" smtClean="0">
                <a:solidFill>
                  <a:prstClr val="black">
                    <a:lumMod val="95000"/>
                    <a:lumOff val="5000"/>
                  </a:prstClr>
                </a:solidFill>
              </a:rPr>
              <a:t>11/4/21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9.tiff"/><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0.tiff"/></Relationships>
</file>

<file path=ppt/slides/_rels/slide1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2.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4.tiff"/></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4.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7.emf"/><Relationship Id="rId7" Type="http://schemas.openxmlformats.org/officeDocument/2006/relationships/image" Target="../media/image24.tiff"/><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0.tiff"/><Relationship Id="rId4" Type="http://schemas.openxmlformats.org/officeDocument/2006/relationships/image" Target="../media/image25.png"/><Relationship Id="rId9" Type="http://schemas.openxmlformats.org/officeDocument/2006/relationships/image" Target="../media/image22.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hyperlink" Target="https://www.rstudio.com/resources/cheatsheet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hyperlink" Target="https://www.rstudio.com/resources/cheatsheet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hyperlink" Target="https://clauswilke.com/dataviz/"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40.tiff"/><Relationship Id="rId4" Type="http://schemas.openxmlformats.org/officeDocument/2006/relationships/image" Target="../media/image39.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Data Visualization</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Patrick Mathias</a:t>
            </a:r>
          </a:p>
          <a:p>
            <a:r>
              <a:rPr lang="en-US" sz="2800" dirty="0"/>
              <a:t>Lesson 3</a:t>
            </a:r>
            <a:endParaRPr lang="en-US" sz="2000" dirty="0"/>
          </a:p>
          <a:p>
            <a:r>
              <a:rPr lang="en-US" sz="2400" dirty="0"/>
              <a:t>DLMP Fall 2021</a:t>
            </a:r>
            <a:endParaRPr lang="en-US" sz="2800" dirty="0"/>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E94BEC4-9D13-894F-9DE2-9CB9058FE95E}"/>
              </a:ext>
            </a:extLst>
          </p:cNvPr>
          <p:cNvSpPr/>
          <p:nvPr/>
        </p:nvSpPr>
        <p:spPr>
          <a:xfrm>
            <a:off x="1082486" y="3200400"/>
            <a:ext cx="9856737" cy="1241527"/>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BD4DE40-5940-2A42-944F-1355C3020018}"/>
              </a:ext>
            </a:extLst>
          </p:cNvPr>
          <p:cNvSpPr txBox="1"/>
          <p:nvPr/>
        </p:nvSpPr>
        <p:spPr>
          <a:xfrm>
            <a:off x="1082486" y="3337072"/>
            <a:ext cx="9856737" cy="954107"/>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covid_testing</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a:t>
            </a:r>
            <a:r>
              <a:rPr lang="en-US" sz="2800" dirty="0" err="1">
                <a:solidFill>
                  <a:srgbClr val="0070C0"/>
                </a:solidFill>
                <a:latin typeface="Consolas" panose="020B0609020204030204" pitchFamily="49" charset="0"/>
                <a:ea typeface="Monaco" charset="0"/>
                <a:cs typeface="Consolas" panose="020B0609020204030204" pitchFamily="49" charset="0"/>
              </a:rPr>
              <a:t>pan_day</a:t>
            </a:r>
            <a:r>
              <a:rPr lang="en-US" sz="2800" dirty="0">
                <a:latin typeface="Consolas" panose="020B0609020204030204" pitchFamily="49" charset="0"/>
                <a:ea typeface="Monaco" charset="0"/>
                <a:cs typeface="Consolas" panose="020B0609020204030204" pitchFamily="49" charset="0"/>
              </a:rPr>
              <a:t>))</a:t>
            </a:r>
          </a:p>
        </p:txBody>
      </p:sp>
      <p:sp>
        <p:nvSpPr>
          <p:cNvPr id="13" name="Rectangle 12"/>
          <p:cNvSpPr/>
          <p:nvPr/>
        </p:nvSpPr>
        <p:spPr>
          <a:xfrm>
            <a:off x="4528904" y="740977"/>
            <a:ext cx="2951449" cy="830997"/>
          </a:xfrm>
          <a:prstGeom prst="rect">
            <a:avLst/>
          </a:prstGeom>
        </p:spPr>
        <p:txBody>
          <a:bodyPr wrap="none">
            <a:spAutoFit/>
          </a:bodyPr>
          <a:lstStyle/>
          <a:p>
            <a:r>
              <a:rPr lang="en-US" sz="4800" dirty="0" err="1">
                <a:latin typeface="Consolas" panose="020B0609020204030204" pitchFamily="49" charset="0"/>
                <a:ea typeface="Monaco" charset="0"/>
                <a:cs typeface="Consolas" panose="020B0609020204030204" pitchFamily="49" charset="0"/>
              </a:rPr>
              <a:t>ggplot</a:t>
            </a:r>
            <a:r>
              <a:rPr lang="en-US" sz="4800" dirty="0">
                <a:latin typeface="Consolas" panose="020B0609020204030204" pitchFamily="49" charset="0"/>
                <a:ea typeface="Monaco" charset="0"/>
                <a:cs typeface="Consolas" panose="020B0609020204030204" pitchFamily="49" charset="0"/>
              </a:rPr>
              <a:t>()</a:t>
            </a:r>
            <a:endParaRPr lang="en-US" sz="4800" dirty="0"/>
          </a:p>
        </p:txBody>
      </p:sp>
      <p:grpSp>
        <p:nvGrpSpPr>
          <p:cNvPr id="5" name="Group 4"/>
          <p:cNvGrpSpPr/>
          <p:nvPr/>
        </p:nvGrpSpPr>
        <p:grpSpPr>
          <a:xfrm>
            <a:off x="3948002"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24370"/>
                <a:gd name="adj2" fmla="val 8651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7" name="Group 16"/>
          <p:cNvGrpSpPr/>
          <p:nvPr/>
        </p:nvGrpSpPr>
        <p:grpSpPr>
          <a:xfrm>
            <a:off x="7510346" y="1577657"/>
            <a:ext cx="2730760" cy="1508105"/>
            <a:chOff x="896764" y="1596230"/>
            <a:chExt cx="2365216" cy="1508105"/>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1" name="Group 20"/>
          <p:cNvGrpSpPr/>
          <p:nvPr/>
        </p:nvGrpSpPr>
        <p:grpSpPr>
          <a:xfrm>
            <a:off x="431752" y="4815312"/>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31339"/>
                <a:gd name="adj2" fmla="val -9144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67447"/>
                <a:gd name="adj2" fmla="val -10907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dirty="0" err="1">
                  <a:solidFill>
                    <a:schemeClr val="bg1"/>
                  </a:solidFill>
                  <a:latin typeface="Consolas" panose="020B0609020204030204" pitchFamily="49" charset="0"/>
                  <a:ea typeface="Monaco" charset="0"/>
                  <a:cs typeface="Consolas" panose="020B0609020204030204" pitchFamily="49" charset="0"/>
                </a:rPr>
                <a:t>aes</a:t>
              </a:r>
              <a:r>
                <a:rPr lang="en-US" sz="2400" dirty="0">
                  <a:solidFill>
                    <a:schemeClr val="bg1"/>
                  </a:solidFill>
                  <a:latin typeface="Consolas" panose="020B0609020204030204" pitchFamily="49" charset="0"/>
                  <a:ea typeface="Monaco" charset="0"/>
                  <a:cs typeface="Consolas" panose="020B0609020204030204" pitchFamily="49" charset="0"/>
                </a:rPr>
                <a:t>()</a:t>
              </a:r>
              <a:r>
                <a:rPr lang="en-US" sz="2800" dirty="0">
                  <a:solidFill>
                    <a:schemeClr val="bg1"/>
                  </a:solidFill>
                </a:rPr>
                <a:t> 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8" name="Group 27"/>
          <p:cNvGrpSpPr/>
          <p:nvPr/>
        </p:nvGrpSpPr>
        <p:grpSpPr>
          <a:xfrm>
            <a:off x="7216188" y="4756609"/>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Consolas" panose="020B0609020204030204" pitchFamily="49" charset="0"/>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dirty="0" err="1">
                  <a:solidFill>
                    <a:schemeClr val="bg1"/>
                  </a:solidFill>
                  <a:latin typeface="Consolas" panose="020B0609020204030204" pitchFamily="49" charset="0"/>
                  <a:ea typeface="Monaco" charset="0"/>
                  <a:cs typeface="Consolas" panose="020B0609020204030204" pitchFamily="49" charset="0"/>
                </a:rPr>
                <a:t>ggplot</a:t>
              </a:r>
              <a:r>
                <a:rPr lang="en-US" sz="2400" dirty="0">
                  <a:solidFill>
                    <a:schemeClr val="bg1"/>
                  </a:solidFill>
                  <a:latin typeface="Consolas" panose="020B0609020204030204" pitchFamily="49" charset="0"/>
                  <a:ea typeface="Monaco" charset="0"/>
                  <a:cs typeface="Consolas" panose="020B0609020204030204" pitchFamily="49" charset="0"/>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6425094" y="4771720"/>
            <a:ext cx="3683002" cy="1246648"/>
            <a:chOff x="488257" y="1732048"/>
            <a:chExt cx="2365217" cy="1246648"/>
          </a:xfrm>
        </p:grpSpPr>
        <p:sp>
          <p:nvSpPr>
            <p:cNvPr id="14" name="Rounded Rectangular Callout 13"/>
            <p:cNvSpPr/>
            <p:nvPr/>
          </p:nvSpPr>
          <p:spPr>
            <a:xfrm>
              <a:off x="488257"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488258"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39660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493811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1651805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histogram</a:t>
              </a:r>
              <a:r>
                <a:rPr lang="en-US" sz="2800" dirty="0">
                  <a:latin typeface="Consolas" panose="020B0609020204030204" pitchFamily="49" charset="0"/>
                  <a:ea typeface="Monaco" charset="0"/>
                  <a:cs typeface="Consolas" panose="020B0609020204030204" pitchFamily="49"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bar</a:t>
              </a:r>
              <a:r>
                <a:rPr lang="en-US" sz="2800" dirty="0">
                  <a:latin typeface="Consolas" panose="020B0609020204030204" pitchFamily="49" charset="0"/>
                  <a:ea typeface="Monaco" charset="0"/>
                  <a:cs typeface="Consolas" panose="020B0609020204030204" pitchFamily="49"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point</a:t>
              </a:r>
              <a:r>
                <a:rPr lang="en-US" sz="2800" dirty="0">
                  <a:latin typeface="Consolas" panose="020B0609020204030204" pitchFamily="49" charset="0"/>
                  <a:ea typeface="Monaco" charset="0"/>
                  <a:cs typeface="Consolas" panose="020B0609020204030204" pitchFamily="49"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dotplot</a:t>
              </a:r>
              <a:r>
                <a:rPr lang="en-US" sz="2800" dirty="0">
                  <a:latin typeface="Consolas" panose="020B0609020204030204" pitchFamily="49" charset="0"/>
                  <a:ea typeface="Monaco" charset="0"/>
                  <a:cs typeface="Consolas" panose="020B0609020204030204" pitchFamily="49"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boxplot</a:t>
              </a:r>
              <a:r>
                <a:rPr lang="en-US" sz="2800" dirty="0">
                  <a:latin typeface="Consolas" panose="020B0609020204030204" pitchFamily="49" charset="0"/>
                  <a:ea typeface="Monaco" charset="0"/>
                  <a:cs typeface="Consolas" panose="020B0609020204030204" pitchFamily="49"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line</a:t>
              </a:r>
              <a:r>
                <a:rPr lang="en-US" sz="2800" dirty="0">
                  <a:latin typeface="Consolas" panose="020B0609020204030204" pitchFamily="49" charset="0"/>
                  <a:ea typeface="Monaco" charset="0"/>
                  <a:cs typeface="Consolas" panose="020B0609020204030204" pitchFamily="49" charset="0"/>
                </a:rPr>
                <a:t>()</a:t>
              </a:r>
            </a:p>
          </p:txBody>
        </p:sp>
      </p:grpSp>
    </p:spTree>
    <p:extLst>
      <p:ext uri="{BB962C8B-B14F-4D97-AF65-F5344CB8AC3E}">
        <p14:creationId xmlns:p14="http://schemas.microsoft.com/office/powerpoint/2010/main" val="1509848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16" name="Rounded Rectangular Callout 15">
            <a:extLst>
              <a:ext uri="{FF2B5EF4-FFF2-40B4-BE49-F238E27FC236}">
                <a16:creationId xmlns:a16="http://schemas.microsoft.com/office/drawing/2014/main" id="{32DEA2A8-A57A-5C4F-89BB-E98BF16B5080}"/>
              </a:ext>
            </a:extLst>
          </p:cNvPr>
          <p:cNvSpPr/>
          <p:nvPr/>
        </p:nvSpPr>
        <p:spPr>
          <a:xfrm>
            <a:off x="6425094" y="4771720"/>
            <a:ext cx="3683000"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B77177C-82C9-EB4F-BA8A-C8AE8AD7642D}"/>
              </a:ext>
            </a:extLst>
          </p:cNvPr>
          <p:cNvSpPr txBox="1"/>
          <p:nvPr/>
        </p:nvSpPr>
        <p:spPr>
          <a:xfrm>
            <a:off x="6425096"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3044261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49996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a, y = b, color = c</a:t>
              </a:r>
              <a:r>
                <a:rPr lang="en-US" sz="2800" dirty="0">
                  <a:latin typeface="Consolas" panose="020B0609020204030204" pitchFamily="49" charset="0"/>
                  <a:ea typeface="Monaco" charset="0"/>
                  <a:cs typeface="Consolas" panose="020B0609020204030204" pitchFamily="49"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2792723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a:t>
            </a:r>
            <a:r>
              <a:rPr lang="en-US" sz="2400" dirty="0">
                <a:latin typeface="Consolas" panose="020B0609020204030204" pitchFamily="49" charset="0"/>
              </a:rPr>
              <a:t>ggplot2</a:t>
            </a:r>
            <a:r>
              <a:rPr lang="en-US" sz="2800" dirty="0"/>
              <a:t>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400" dirty="0" err="1">
                <a:latin typeface="Consolas" panose="020B0609020204030204" pitchFamily="49" charset="0"/>
              </a:rPr>
              <a:t>ggplot</a:t>
            </a:r>
            <a:r>
              <a:rPr lang="en-US" sz="2800" dirty="0"/>
              <a:t> object to create complex and highly customized visualizations</a:t>
            </a:r>
          </a:p>
        </p:txBody>
      </p:sp>
    </p:spTree>
    <p:extLst>
      <p:ext uri="{BB962C8B-B14F-4D97-AF65-F5344CB8AC3E}">
        <p14:creationId xmlns:p14="http://schemas.microsoft.com/office/powerpoint/2010/main" val="2406502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3923886"/>
          </a:xfrm>
        </p:spPr>
        <p:txBody>
          <a:bodyPr>
            <a:normAutofit fontScale="92500" lnSpcReduction="10000"/>
          </a:bodyPr>
          <a:lstStyle/>
          <a:p>
            <a:pPr marL="0" indent="0">
              <a:buNone/>
            </a:pPr>
            <a:r>
              <a:rPr lang="en-US" dirty="0"/>
              <a:t>Open </a:t>
            </a:r>
            <a:r>
              <a:rPr lang="en-US" sz="4300" dirty="0">
                <a:solidFill>
                  <a:schemeClr val="accent2"/>
                </a:solidFill>
                <a:latin typeface="Consolas" panose="020B0609020204030204" pitchFamily="49" charset="0"/>
              </a:rPr>
              <a:t>03 - </a:t>
            </a:r>
            <a:r>
              <a:rPr lang="en-US" sz="4300" dirty="0" err="1">
                <a:solidFill>
                  <a:schemeClr val="accent2"/>
                </a:solidFill>
                <a:latin typeface="Consolas" panose="020B0609020204030204" pitchFamily="49" charset="0"/>
              </a:rPr>
              <a:t>Visualize.Rmd</a:t>
            </a:r>
            <a:r>
              <a:rPr lang="en-US" dirty="0"/>
              <a:t>. Work through the exercises of the section titled “Your Turn 4”.</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br>
              <a:rPr lang="en-US" dirty="0"/>
            </a:br>
            <a:r>
              <a:rPr lang="en-US" dirty="0"/>
              <a:t>Click “yes” when you’re done!</a:t>
            </a:r>
          </a:p>
        </p:txBody>
      </p:sp>
    </p:spTree>
    <p:extLst>
      <p:ext uri="{BB962C8B-B14F-4D97-AF65-F5344CB8AC3E}">
        <p14:creationId xmlns:p14="http://schemas.microsoft.com/office/powerpoint/2010/main" val="2492295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3" name="Picture 2">
            <a:extLst>
              <a:ext uri="{FF2B5EF4-FFF2-40B4-BE49-F238E27FC236}">
                <a16:creationId xmlns:a16="http://schemas.microsoft.com/office/drawing/2014/main" id="{2758F617-F5A2-1E47-A12B-8F709B7F0785}"/>
              </a:ext>
            </a:extLst>
          </p:cNvPr>
          <p:cNvPicPr>
            <a:picLocks noChangeAspect="1"/>
          </p:cNvPicPr>
          <p:nvPr/>
        </p:nvPicPr>
        <p:blipFill>
          <a:blip r:embed="rId3"/>
          <a:stretch>
            <a:fillRect/>
          </a:stretch>
        </p:blipFill>
        <p:spPr>
          <a:xfrm>
            <a:off x="1714500" y="1041400"/>
            <a:ext cx="8763000" cy="477520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909779-A235-D342-A548-F2062937116F}"/>
              </a:ext>
            </a:extLst>
          </p:cNvPr>
          <p:cNvPicPr>
            <a:picLocks noChangeAspect="1"/>
          </p:cNvPicPr>
          <p:nvPr/>
        </p:nvPicPr>
        <p:blipFill>
          <a:blip r:embed="rId3"/>
          <a:stretch>
            <a:fillRect/>
          </a:stretch>
        </p:blipFill>
        <p:spPr>
          <a:xfrm>
            <a:off x="6400800" y="603250"/>
            <a:ext cx="5416062" cy="3151632"/>
          </a:xfrm>
          <a:prstGeom prst="rect">
            <a:avLst/>
          </a:prstGeom>
        </p:spPr>
      </p:pic>
      <p:pic>
        <p:nvPicPr>
          <p:cNvPr id="13" name="Picture 12">
            <a:extLst>
              <a:ext uri="{FF2B5EF4-FFF2-40B4-BE49-F238E27FC236}">
                <a16:creationId xmlns:a16="http://schemas.microsoft.com/office/drawing/2014/main" id="{AA972B71-14E0-144E-BD25-078559DD130F}"/>
              </a:ext>
            </a:extLst>
          </p:cNvPr>
          <p:cNvPicPr>
            <a:picLocks noChangeAspect="1"/>
          </p:cNvPicPr>
          <p:nvPr/>
        </p:nvPicPr>
        <p:blipFill>
          <a:blip r:embed="rId4"/>
          <a:stretch>
            <a:fillRect/>
          </a:stretch>
        </p:blipFill>
        <p:spPr>
          <a:xfrm>
            <a:off x="425450" y="603250"/>
            <a:ext cx="5783580"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7C1E3-37F3-0345-89C1-6F4018FFDF66}"/>
              </a:ext>
            </a:extLst>
          </p:cNvPr>
          <p:cNvGrpSpPr/>
          <p:nvPr/>
        </p:nvGrpSpPr>
        <p:grpSpPr>
          <a:xfrm>
            <a:off x="838200" y="2150595"/>
            <a:ext cx="10738892" cy="2865120"/>
            <a:chOff x="838200" y="2150595"/>
            <a:chExt cx="10738892" cy="2865120"/>
          </a:xfrm>
        </p:grpSpPr>
        <p:pic>
          <p:nvPicPr>
            <p:cNvPr id="6" name="Picture 5">
              <a:extLst>
                <a:ext uri="{FF2B5EF4-FFF2-40B4-BE49-F238E27FC236}">
                  <a16:creationId xmlns:a16="http://schemas.microsoft.com/office/drawing/2014/main" id="{FA9CD92D-8B6C-6D4F-B870-19F7045D6BE5}"/>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7" name="Picture 6">
              <a:extLst>
                <a:ext uri="{FF2B5EF4-FFF2-40B4-BE49-F238E27FC236}">
                  <a16:creationId xmlns:a16="http://schemas.microsoft.com/office/drawing/2014/main" id="{55A1C6B1-CFF6-3040-8040-8F559C3864EF}"/>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840776"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532024"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319265"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010513"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p:bldP spid="17"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C92E1F4-E9DC-3746-A840-D30B5A592A67}"/>
              </a:ext>
            </a:extLst>
          </p:cNvPr>
          <p:cNvGrpSpPr/>
          <p:nvPr/>
        </p:nvGrpSpPr>
        <p:grpSpPr>
          <a:xfrm>
            <a:off x="838200" y="2150595"/>
            <a:ext cx="10738892" cy="2865120"/>
            <a:chOff x="838200" y="2150595"/>
            <a:chExt cx="10738892" cy="2865120"/>
          </a:xfrm>
        </p:grpSpPr>
        <p:pic>
          <p:nvPicPr>
            <p:cNvPr id="9" name="Picture 8">
              <a:extLst>
                <a:ext uri="{FF2B5EF4-FFF2-40B4-BE49-F238E27FC236}">
                  <a16:creationId xmlns:a16="http://schemas.microsoft.com/office/drawing/2014/main" id="{C9918D9E-7439-D74C-8F29-F62729AAE5D8}"/>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10" name="Picture 9">
              <a:extLst>
                <a:ext uri="{FF2B5EF4-FFF2-40B4-BE49-F238E27FC236}">
                  <a16:creationId xmlns:a16="http://schemas.microsoft.com/office/drawing/2014/main" id="{16F59860-A852-9E4A-8FA4-C170C2E189ED}"/>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normAutofit fontScale="92500" lnSpcReduction="10000"/>
          </a:bodyPr>
          <a:lstStyle/>
          <a:p>
            <a:pPr marL="0" indent="0">
              <a:buNone/>
            </a:pPr>
            <a:r>
              <a:rPr lang="en-US" dirty="0"/>
              <a:t>Return to </a:t>
            </a:r>
            <a:r>
              <a:rPr lang="en-US" sz="4000" dirty="0">
                <a:solidFill>
                  <a:schemeClr val="accent2"/>
                </a:solidFill>
                <a:latin typeface="Consolas" panose="020B0609020204030204" pitchFamily="49" charset="0"/>
              </a:rPr>
              <a:t>03-Visualize.Rmd</a:t>
            </a:r>
            <a:r>
              <a:rPr lang="en-US" dirty="0"/>
              <a:t>. Work through the exercises of the section titled “Your Turn 5.”</a:t>
            </a:r>
          </a:p>
          <a:p>
            <a:pPr marL="0" indent="0">
              <a:buNone/>
            </a:pPr>
            <a:endParaRPr lang="en-US" dirty="0"/>
          </a:p>
          <a:p>
            <a:pPr marL="0" indent="0">
              <a:buNone/>
            </a:pPr>
            <a:r>
              <a:rPr lang="en-US" dirty="0"/>
              <a:t>Click “yes” when you’re done!</a:t>
            </a:r>
          </a:p>
          <a:p>
            <a:pPr marL="0" indent="0">
              <a:buNone/>
            </a:pPr>
            <a:endParaRPr lang="en-US" dirty="0"/>
          </a:p>
        </p:txBody>
      </p:sp>
    </p:spTree>
    <p:extLst>
      <p:ext uri="{BB962C8B-B14F-4D97-AF65-F5344CB8AC3E}">
        <p14:creationId xmlns:p14="http://schemas.microsoft.com/office/powerpoint/2010/main" val="3738858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4CA999-4BB2-BA43-BCAB-73D651611B16}"/>
              </a:ext>
            </a:extLst>
          </p:cNvPr>
          <p:cNvSpPr/>
          <p:nvPr/>
        </p:nvSpPr>
        <p:spPr>
          <a:xfrm>
            <a:off x="4294063" y="340688"/>
            <a:ext cx="3603872" cy="646331"/>
          </a:xfrm>
          <a:prstGeom prst="rect">
            <a:avLst/>
          </a:prstGeom>
        </p:spPr>
        <p:txBody>
          <a:bodyPr wrap="none">
            <a:spAutoFit/>
          </a:bodyPr>
          <a:lstStyle/>
          <a:p>
            <a:r>
              <a:rPr lang="en-US" sz="3600" dirty="0" err="1">
                <a:solidFill>
                  <a:schemeClr val="accent2"/>
                </a:solidFill>
                <a:latin typeface="Consolas" panose="020B0609020204030204" pitchFamily="49" charset="0"/>
              </a:rPr>
              <a:t>covid_testing</a:t>
            </a:r>
            <a:r>
              <a:rPr lang="en-US" sz="3600" dirty="0"/>
              <a:t> </a:t>
            </a:r>
          </a:p>
        </p:txBody>
      </p:sp>
      <p:pic>
        <p:nvPicPr>
          <p:cNvPr id="5" name="Picture 4">
            <a:extLst>
              <a:ext uri="{FF2B5EF4-FFF2-40B4-BE49-F238E27FC236}">
                <a16:creationId xmlns:a16="http://schemas.microsoft.com/office/drawing/2014/main" id="{D8063E30-10FF-9C40-B20A-36B90CCFE0B8}"/>
              </a:ext>
            </a:extLst>
          </p:cNvPr>
          <p:cNvPicPr>
            <a:picLocks noChangeAspect="1"/>
          </p:cNvPicPr>
          <p:nvPr/>
        </p:nvPicPr>
        <p:blipFill>
          <a:blip r:embed="rId3"/>
          <a:stretch>
            <a:fillRect/>
          </a:stretch>
        </p:blipFill>
        <p:spPr>
          <a:xfrm>
            <a:off x="1281283" y="1068960"/>
            <a:ext cx="9629432" cy="5676064"/>
          </a:xfrm>
          <a:prstGeom prst="rect">
            <a:avLst/>
          </a:prstGeom>
        </p:spPr>
      </p:pic>
    </p:spTree>
    <p:extLst>
      <p:ext uri="{BB962C8B-B14F-4D97-AF65-F5344CB8AC3E}">
        <p14:creationId xmlns:p14="http://schemas.microsoft.com/office/powerpoint/2010/main" val="1622389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B2F1A-4535-624E-A4A5-A1667CBD162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Facets</a:t>
            </a:r>
          </a:p>
          <a:p>
            <a:pPr algn="ctr"/>
            <a:r>
              <a:rPr lang="en-US" sz="3200" dirty="0"/>
              <a:t>Subplots that display subsets of the data</a:t>
            </a:r>
          </a:p>
        </p:txBody>
      </p:sp>
    </p:spTree>
    <p:extLst>
      <p:ext uri="{BB962C8B-B14F-4D97-AF65-F5344CB8AC3E}">
        <p14:creationId xmlns:p14="http://schemas.microsoft.com/office/powerpoint/2010/main" val="4293770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77500" lnSpcReduction="20000"/>
          </a:bodyPr>
          <a:lstStyle/>
          <a:p>
            <a:pPr marL="0" indent="0">
              <a:buNone/>
            </a:pPr>
            <a:r>
              <a:rPr lang="en-US" dirty="0"/>
              <a:t>Consider the </a:t>
            </a:r>
            <a:r>
              <a:rPr lang="en-US" sz="4100" dirty="0" err="1">
                <a:solidFill>
                  <a:schemeClr val="accent2"/>
                </a:solidFill>
                <a:latin typeface="Consolas" panose="020B0609020204030204" pitchFamily="49" charset="0"/>
              </a:rPr>
              <a:t>covid_testing</a:t>
            </a:r>
            <a:r>
              <a:rPr lang="en-US" sz="5200" dirty="0"/>
              <a:t> </a:t>
            </a:r>
            <a:r>
              <a:rPr lang="en-US" dirty="0"/>
              <a:t>data frame. </a:t>
            </a:r>
          </a:p>
          <a:p>
            <a:pPr marL="0" indent="0">
              <a:buNone/>
            </a:pPr>
            <a:r>
              <a:rPr lang="en-US" dirty="0"/>
              <a:t>What do you think plot would look like in which: </a:t>
            </a:r>
          </a:p>
          <a:p>
            <a:pPr>
              <a:buFontTx/>
              <a:buChar char="-"/>
            </a:pPr>
            <a:r>
              <a:rPr lang="en-US" dirty="0"/>
              <a:t> the x-axis represents </a:t>
            </a:r>
            <a:r>
              <a:rPr lang="en-US" sz="4100" dirty="0" err="1">
                <a:solidFill>
                  <a:schemeClr val="accent2"/>
                </a:solidFill>
                <a:latin typeface="Consolas" panose="020B0609020204030204" pitchFamily="49" charset="0"/>
              </a:rPr>
              <a:t>pan_day</a:t>
            </a:r>
            <a:r>
              <a:rPr lang="en-US" sz="5200" dirty="0"/>
              <a:t> </a:t>
            </a:r>
            <a:r>
              <a:rPr lang="en-US" dirty="0"/>
              <a:t>(day of the pandemic), and</a:t>
            </a:r>
          </a:p>
          <a:p>
            <a:pPr>
              <a:buFontTx/>
              <a:buChar char="-"/>
            </a:pPr>
            <a:r>
              <a:rPr lang="en-US" dirty="0"/>
              <a:t> the y-axis represents the number of tests that were performed on that day?</a:t>
            </a:r>
          </a:p>
          <a:p>
            <a:pPr marL="0" indent="0">
              <a:buNone/>
            </a:pPr>
            <a:endParaRPr lang="en-US" dirty="0"/>
          </a:p>
        </p:txBody>
      </p:sp>
    </p:spTree>
    <p:extLst>
      <p:ext uri="{BB962C8B-B14F-4D97-AF65-F5344CB8AC3E}">
        <p14:creationId xmlns:p14="http://schemas.microsoft.com/office/powerpoint/2010/main" val="3383457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905F45-D591-DF42-A0F1-0A3E13943978}"/>
              </a:ext>
            </a:extLst>
          </p:cNvPr>
          <p:cNvPicPr>
            <a:picLocks noChangeAspect="1"/>
          </p:cNvPicPr>
          <p:nvPr/>
        </p:nvPicPr>
        <p:blipFill>
          <a:blip r:embed="rId3"/>
          <a:stretch>
            <a:fillRect/>
          </a:stretch>
        </p:blipFill>
        <p:spPr>
          <a:xfrm>
            <a:off x="1103444" y="1569350"/>
            <a:ext cx="9985108" cy="6274689"/>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https://r4ds.had.co.nz/</a:t>
            </a:r>
            <a:endParaRPr lang="en-US" sz="3600" dirty="0"/>
          </a:p>
          <a:p>
            <a:pPr algn="ctr"/>
            <a:endParaRPr lang="en-US" sz="3600" dirty="0"/>
          </a:p>
        </p:txBody>
      </p:sp>
      <p:pic>
        <p:nvPicPr>
          <p:cNvPr id="7" name="Picture 6">
            <a:extLst>
              <a:ext uri="{FF2B5EF4-FFF2-40B4-BE49-F238E27FC236}">
                <a16:creationId xmlns:a16="http://schemas.microsoft.com/office/drawing/2014/main" id="{14DC55D9-F74C-9F43-983E-65E082712B74}"/>
              </a:ext>
            </a:extLst>
          </p:cNvPr>
          <p:cNvPicPr>
            <a:picLocks noChangeAspect="1"/>
          </p:cNvPicPr>
          <p:nvPr/>
        </p:nvPicPr>
        <p:blipFill>
          <a:blip r:embed="rId5"/>
          <a:stretch>
            <a:fillRect/>
          </a:stretch>
        </p:blipFill>
        <p:spPr>
          <a:xfrm>
            <a:off x="8671892" y="2400300"/>
            <a:ext cx="800099" cy="184638"/>
          </a:xfrm>
          <a:prstGeom prst="rect">
            <a:avLst/>
          </a:prstGeom>
        </p:spPr>
      </p:pic>
    </p:spTree>
    <p:extLst>
      <p:ext uri="{BB962C8B-B14F-4D97-AF65-F5344CB8AC3E}">
        <p14:creationId xmlns:p14="http://schemas.microsoft.com/office/powerpoint/2010/main" val="2254502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E4C265-B11B-7D49-8685-87B5CB5074CB}"/>
              </a:ext>
            </a:extLst>
          </p:cNvPr>
          <p:cNvPicPr>
            <a:picLocks noChangeAspect="1"/>
          </p:cNvPicPr>
          <p:nvPr/>
        </p:nvPicPr>
        <p:blipFill>
          <a:blip r:embed="rId3"/>
          <a:stretch>
            <a:fillRect/>
          </a:stretch>
        </p:blipFill>
        <p:spPr>
          <a:xfrm>
            <a:off x="1103444" y="1569350"/>
            <a:ext cx="9985108" cy="6559347"/>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https://www.rstudio.com/resources/cheatsheets/</a:t>
            </a:r>
            <a:endParaRPr lang="en-US" sz="3600" dirty="0"/>
          </a:p>
          <a:p>
            <a:pPr algn="ctr"/>
            <a:endParaRPr lang="en-US" sz="3600" dirty="0"/>
          </a:p>
        </p:txBody>
      </p:sp>
    </p:spTree>
    <p:extLst>
      <p:ext uri="{BB962C8B-B14F-4D97-AF65-F5344CB8AC3E}">
        <p14:creationId xmlns:p14="http://schemas.microsoft.com/office/powerpoint/2010/main" val="2531371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https://clauswilke.com/dataviz/</a:t>
            </a:r>
            <a:endParaRPr lang="en-US" sz="3600" dirty="0"/>
          </a:p>
        </p:txBody>
      </p:sp>
    </p:spTree>
    <p:extLst>
      <p:ext uri="{BB962C8B-B14F-4D97-AF65-F5344CB8AC3E}">
        <p14:creationId xmlns:p14="http://schemas.microsoft.com/office/powerpoint/2010/main" val="327051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a:bodyPr>
          <a:lstStyle/>
          <a:p>
            <a:r>
              <a:rPr lang="en-US" dirty="0"/>
              <a:t>A grammar for </a:t>
            </a:r>
            <a:r>
              <a:rPr lang="en-US" b="1" dirty="0"/>
              <a:t>tables</a:t>
            </a:r>
          </a:p>
        </p:txBody>
      </p:sp>
    </p:spTree>
    <p:extLst>
      <p:ext uri="{BB962C8B-B14F-4D97-AF65-F5344CB8AC3E}">
        <p14:creationId xmlns:p14="http://schemas.microsoft.com/office/powerpoint/2010/main" val="39074891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800" dirty="0" err="1"/>
              <a:t>ggplot</a:t>
            </a:r>
            <a:r>
              <a:rPr lang="en-US" sz="2800" dirty="0"/>
              <a:t> object to create complex and highly customized visualizations</a:t>
            </a:r>
          </a:p>
        </p:txBody>
      </p:sp>
    </p:spTree>
    <p:extLst>
      <p:ext uri="{BB962C8B-B14F-4D97-AF65-F5344CB8AC3E}">
        <p14:creationId xmlns:p14="http://schemas.microsoft.com/office/powerpoint/2010/main" val="181309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fontScale="77500" lnSpcReduction="20000"/>
          </a:bodyPr>
          <a:lstStyle/>
          <a:p>
            <a:pPr algn="ctr"/>
            <a:r>
              <a:rPr lang="en-US" dirty="0"/>
              <a:t>What is the name of this kind of plot? </a:t>
            </a:r>
          </a:p>
          <a:p>
            <a:pPr algn="ctr"/>
            <a:r>
              <a:rPr lang="en-US" dirty="0"/>
              <a:t>Type the answer into the chat!</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2238375"/>
            <a:ext cx="9720072" cy="1965135"/>
          </a:xfrm>
        </p:spPr>
        <p:txBody>
          <a:bodyPr>
            <a:normAutofit fontScale="77500" lnSpcReduction="20000"/>
          </a:bodyPr>
          <a:lstStyle/>
          <a:p>
            <a:pPr marL="0" indent="0">
              <a:buNone/>
            </a:pPr>
            <a:r>
              <a:rPr lang="en-US" dirty="0"/>
              <a:t>Type the following code in the RStudio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90"/>
            <a:ext cx="9856737" cy="1323740"/>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202863" y="3235065"/>
              <a:ext cx="7967964" cy="472333"/>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51FEED-A03B-5D4A-AA9C-3F9AAE23C687}"/>
              </a:ext>
            </a:extLst>
          </p:cNvPr>
          <p:cNvPicPr>
            <a:picLocks noChangeAspect="1"/>
          </p:cNvPicPr>
          <p:nvPr/>
        </p:nvPicPr>
        <p:blipFill>
          <a:blip r:embed="rId3"/>
          <a:stretch>
            <a:fillRect/>
          </a:stretch>
        </p:blipFill>
        <p:spPr>
          <a:xfrm>
            <a:off x="1912190" y="380037"/>
            <a:ext cx="8763000" cy="4775200"/>
          </a:xfrm>
          <a:prstGeom prst="rect">
            <a:avLst/>
          </a:prstGeom>
        </p:spPr>
      </p:pic>
      <p:sp>
        <p:nvSpPr>
          <p:cNvPr id="6" name="Rectangle 5">
            <a:extLst>
              <a:ext uri="{FF2B5EF4-FFF2-40B4-BE49-F238E27FC236}">
                <a16:creationId xmlns:a16="http://schemas.microsoft.com/office/drawing/2014/main" id="{69FA2636-6AD8-8346-AF24-ACE29CC905A2}"/>
              </a:ext>
            </a:extLst>
          </p:cNvPr>
          <p:cNvSpPr/>
          <p:nvPr/>
        </p:nvSpPr>
        <p:spPr>
          <a:xfrm>
            <a:off x="1803432" y="309076"/>
            <a:ext cx="8871758" cy="5260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0DE81FA-7876-3449-9AF2-6C2321DB9AB7}"/>
              </a:ext>
            </a:extLst>
          </p:cNvPr>
          <p:cNvSpPr txBox="1"/>
          <p:nvPr/>
        </p:nvSpPr>
        <p:spPr>
          <a:xfrm>
            <a:off x="1516810" y="1905506"/>
            <a:ext cx="9384628" cy="3046988"/>
          </a:xfrm>
          <a:prstGeom prst="rect">
            <a:avLst/>
          </a:prstGeom>
          <a:noFill/>
        </p:spPr>
        <p:txBody>
          <a:bodyPr wrap="square" rtlCol="0">
            <a:spAutoFit/>
          </a:bodyPr>
          <a:lstStyle/>
          <a:p>
            <a:r>
              <a:rPr lang="en-US" sz="3200" dirty="0"/>
              <a:t>Often times, things that look like an error in R are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pic>
        <p:nvPicPr>
          <p:cNvPr id="4" name="Picture 3">
            <a:extLst>
              <a:ext uri="{FF2B5EF4-FFF2-40B4-BE49-F238E27FC236}">
                <a16:creationId xmlns:a16="http://schemas.microsoft.com/office/drawing/2014/main" id="{5BEC9C0C-9471-2741-9565-092CACF1F50C}"/>
              </a:ext>
            </a:extLst>
          </p:cNvPr>
          <p:cNvPicPr>
            <a:picLocks noChangeAspect="1"/>
          </p:cNvPicPr>
          <p:nvPr/>
        </p:nvPicPr>
        <p:blipFill>
          <a:blip r:embed="rId4"/>
          <a:stretch>
            <a:fillRect/>
          </a:stretch>
        </p:blipFill>
        <p:spPr>
          <a:xfrm>
            <a:off x="1107234" y="961543"/>
            <a:ext cx="10360607" cy="347089"/>
          </a:xfrm>
          <a:prstGeom prst="rect">
            <a:avLst/>
          </a:prstGeom>
        </p:spPr>
      </p:pic>
      <p:sp>
        <p:nvSpPr>
          <p:cNvPr id="13" name="Rectangle 12">
            <a:extLst>
              <a:ext uri="{FF2B5EF4-FFF2-40B4-BE49-F238E27FC236}">
                <a16:creationId xmlns:a16="http://schemas.microsoft.com/office/drawing/2014/main" id="{4813D4E0-0CEC-3447-9D5E-E86B662228DF}"/>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680348A-D682-B543-9C96-4E851219AF4C}"/>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9B5D125-F916-D04D-918D-33211599AFE8}"/>
              </a:ext>
            </a:extLst>
          </p:cNvPr>
          <p:cNvPicPr>
            <a:picLocks noChangeAspect="1"/>
          </p:cNvPicPr>
          <p:nvPr/>
        </p:nvPicPr>
        <p:blipFill>
          <a:blip r:embed="rId3"/>
          <a:stretch>
            <a:fillRect/>
          </a:stretch>
        </p:blipFill>
        <p:spPr>
          <a:xfrm>
            <a:off x="1912190" y="380037"/>
            <a:ext cx="8763000" cy="4775200"/>
          </a:xfrm>
          <a:prstGeom prst="rect">
            <a:avLst/>
          </a:prstGeom>
        </p:spPr>
      </p:pic>
      <p:sp>
        <p:nvSpPr>
          <p:cNvPr id="21" name="Slide Number Placeholder 1">
            <a:extLst>
              <a:ext uri="{FF2B5EF4-FFF2-40B4-BE49-F238E27FC236}">
                <a16:creationId xmlns:a16="http://schemas.microsoft.com/office/drawing/2014/main" id="{6DA72BCF-74A3-2A41-A387-0C235AB4DA7A}"/>
              </a:ext>
            </a:extLst>
          </p:cNvPr>
          <p:cNvSpPr txBox="1">
            <a:spLocks/>
          </p:cNvSpPr>
          <p:nvPr/>
        </p:nvSpPr>
        <p:spPr>
          <a:xfrm>
            <a:off x="10837333"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
        <p:nvSpPr>
          <p:cNvPr id="22" name="Rectangle 21">
            <a:extLst>
              <a:ext uri="{FF2B5EF4-FFF2-40B4-BE49-F238E27FC236}">
                <a16:creationId xmlns:a16="http://schemas.microsoft.com/office/drawing/2014/main" id="{B67DACFD-13A3-914C-A28D-D66C0032A4A4}"/>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21489BB-450E-E049-9CDE-C54E4CF126CD}"/>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430324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10793</TotalTime>
  <Words>4774</Words>
  <Application>Microsoft Macintosh PowerPoint</Application>
  <PresentationFormat>Widescreen</PresentationFormat>
  <Paragraphs>436</Paragraphs>
  <Slides>45</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Consolas</vt:lpstr>
      <vt:lpstr>Tw Cen MT</vt:lpstr>
      <vt:lpstr>Tw Cen MT Condensed</vt:lpstr>
      <vt:lpstr>Wingdings 3</vt:lpstr>
      <vt:lpstr>Integral</vt:lpstr>
      <vt:lpstr>Data Visualization</vt:lpstr>
      <vt:lpstr>PowerPoint Presentation</vt:lpstr>
      <vt:lpstr>PowerPoint Presentation</vt:lpstr>
      <vt:lpstr>Your Turn 1</vt:lpstr>
      <vt:lpstr>Your Turn 2</vt:lpstr>
      <vt:lpstr>Your Turn 3</vt:lpstr>
      <vt:lpstr>PowerPoint Presentation</vt:lpstr>
      <vt:lpstr>PowerPoint Presentation</vt:lpstr>
      <vt:lpstr>PowerPoint Presentation</vt:lpstr>
      <vt:lpstr>PowerPoint Presentation</vt:lpstr>
      <vt:lpstr>To make any kind of graph:</vt:lpstr>
      <vt:lpstr>PowerPoint Presentation</vt:lpstr>
      <vt:lpstr>1. Pick a “Tidy” Data Frame</vt:lpstr>
      <vt:lpstr>PowerPoint Presentation</vt:lpstr>
      <vt:lpstr>2. Pick a “Geom” Function</vt:lpstr>
      <vt:lpstr>PowerPoint Presentation</vt:lpstr>
      <vt:lpstr>3. Write Aesthetic Mappings</vt:lpstr>
      <vt:lpstr>Aesthetics</vt:lpstr>
      <vt:lpstr>To make any kind of graph:</vt:lpstr>
      <vt:lpstr>Your Turn 4</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5</vt:lpstr>
      <vt:lpstr>PowerPoint Presentation</vt:lpstr>
      <vt:lpstr>What Else?</vt:lpstr>
      <vt:lpstr>Manually saving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grammar for tables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586</cp:revision>
  <cp:lastPrinted>2020-07-07T16:31:56Z</cp:lastPrinted>
  <dcterms:created xsi:type="dcterms:W3CDTF">2018-02-26T19:02:44Z</dcterms:created>
  <dcterms:modified xsi:type="dcterms:W3CDTF">2021-11-04T18:47:05Z</dcterms:modified>
</cp:coreProperties>
</file>